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75"/>
  </p:notesMasterIdLst>
  <p:handoutMasterIdLst>
    <p:handoutMasterId r:id="rId76"/>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82" r:id="rId14"/>
    <p:sldId id="258" r:id="rId15"/>
    <p:sldId id="329" r:id="rId16"/>
    <p:sldId id="330" r:id="rId17"/>
    <p:sldId id="331" r:id="rId18"/>
    <p:sldId id="332" r:id="rId19"/>
    <p:sldId id="383" r:id="rId20"/>
    <p:sldId id="384" r:id="rId21"/>
    <p:sldId id="385" r:id="rId22"/>
    <p:sldId id="387" r:id="rId23"/>
    <p:sldId id="390" r:id="rId24"/>
    <p:sldId id="391" r:id="rId25"/>
    <p:sldId id="334" r:id="rId26"/>
    <p:sldId id="333" r:id="rId27"/>
    <p:sldId id="339" r:id="rId28"/>
    <p:sldId id="371" r:id="rId29"/>
    <p:sldId id="340" r:id="rId30"/>
    <p:sldId id="372" r:id="rId31"/>
    <p:sldId id="373" r:id="rId32"/>
    <p:sldId id="259" r:id="rId33"/>
    <p:sldId id="335" r:id="rId34"/>
    <p:sldId id="366" r:id="rId35"/>
    <p:sldId id="367" r:id="rId36"/>
    <p:sldId id="336" r:id="rId37"/>
    <p:sldId id="342" r:id="rId38"/>
    <p:sldId id="343" r:id="rId39"/>
    <p:sldId id="337" r:id="rId40"/>
    <p:sldId id="319" r:id="rId41"/>
    <p:sldId id="368" r:id="rId42"/>
    <p:sldId id="262" r:id="rId43"/>
    <p:sldId id="344" r:id="rId44"/>
    <p:sldId id="345" r:id="rId45"/>
    <p:sldId id="346" r:id="rId46"/>
    <p:sldId id="263" r:id="rId47"/>
    <p:sldId id="306" r:id="rId48"/>
    <p:sldId id="307" r:id="rId49"/>
    <p:sldId id="349" r:id="rId50"/>
    <p:sldId id="295" r:id="rId51"/>
    <p:sldId id="308" r:id="rId52"/>
    <p:sldId id="287" r:id="rId53"/>
    <p:sldId id="309" r:id="rId54"/>
    <p:sldId id="264" r:id="rId55"/>
    <p:sldId id="293" r:id="rId56"/>
    <p:sldId id="294" r:id="rId57"/>
    <p:sldId id="310" r:id="rId58"/>
    <p:sldId id="374" r:id="rId59"/>
    <p:sldId id="375" r:id="rId60"/>
    <p:sldId id="376" r:id="rId61"/>
    <p:sldId id="377" r:id="rId62"/>
    <p:sldId id="378" r:id="rId63"/>
    <p:sldId id="379" r:id="rId64"/>
    <p:sldId id="380" r:id="rId65"/>
    <p:sldId id="311" r:id="rId66"/>
    <p:sldId id="288" r:id="rId67"/>
    <p:sldId id="289" r:id="rId68"/>
    <p:sldId id="292" r:id="rId69"/>
    <p:sldId id="312" r:id="rId70"/>
    <p:sldId id="291" r:id="rId71"/>
    <p:sldId id="290" r:id="rId72"/>
    <p:sldId id="267" r:id="rId73"/>
    <p:sldId id="369" r:id="rId7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067" autoAdjust="0"/>
  </p:normalViewPr>
  <p:slideViewPr>
    <p:cSldViewPr snapToGrid="0" snapToObjects="1">
      <p:cViewPr varScale="1">
        <p:scale>
          <a:sx n="89" d="100"/>
          <a:sy n="89" d="100"/>
        </p:scale>
        <p:origin x="2244" y="-60"/>
      </p:cViewPr>
      <p:guideLst>
        <p:guide orient="horz" pos="2160"/>
        <p:guide pos="2880"/>
      </p:guideLst>
    </p:cSldViewPr>
  </p:slideViewPr>
  <p:outlineViewPr>
    <p:cViewPr>
      <p:scale>
        <a:sx n="33" d="100"/>
        <a:sy n="33" d="100"/>
      </p:scale>
      <p:origin x="0" y="-5453"/>
    </p:cViewPr>
  </p:outlineViewPr>
  <p:notesTextViewPr>
    <p:cViewPr>
      <p:scale>
        <a:sx n="125" d="100"/>
        <a:sy n="125"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10/22/2024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10/22/2024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18</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25</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Scrum </a:t>
            </a:r>
            <a:r>
              <a:rPr lang="fa-IR" dirty="0"/>
              <a:t>و </a:t>
            </a:r>
            <a:r>
              <a:rPr lang="en-US" dirty="0"/>
              <a:t>Extreme Programming (XP) </a:t>
            </a:r>
            <a:r>
              <a:rPr lang="fa-IR" dirty="0"/>
              <a:t>دو روش محبوب مدیریت پروژه فناوری اطلاعات هستند که در رویکرد آنها به برنامه ریزی، مستندسازی و نقش های رهبری متفاوت است.</a:t>
            </a:r>
            <a:endParaRPr lang="en-US" dirty="0"/>
          </a:p>
          <a:p>
            <a:pPr algn="r" rtl="1"/>
            <a:r>
              <a:rPr lang="fa-IR" b="1" dirty="0"/>
              <a:t> اسکرام بر مدیریت پروژه و کار تیمی ت</a:t>
            </a:r>
            <a:r>
              <a:rPr lang="fa-IR" dirty="0"/>
              <a:t>مرکز دارد، در حالی که </a:t>
            </a:r>
            <a:r>
              <a:rPr lang="en-US" dirty="0"/>
              <a:t>XP </a:t>
            </a:r>
            <a:r>
              <a:rPr lang="fa-IR" dirty="0"/>
              <a:t>بر کیفیت کد و کار برنامه نویسان تک تک تمرکز دارد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29</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33</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36</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43</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46</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50</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52</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67</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69</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163597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10/22/2024</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10/22/2024</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10/22/2024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d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آبشاری نیست -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13</a:t>
            </a:fld>
            <a:endParaRPr lang="en-US" dirty="0"/>
          </a:p>
        </p:txBody>
      </p:sp>
      <p:graphicFrame>
        <p:nvGraphicFramePr>
          <p:cNvPr id="5" name="Content Placeholder 4">
            <a:extLst>
              <a:ext uri="{FF2B5EF4-FFF2-40B4-BE49-F238E27FC236}">
                <a16:creationId xmlns:a16="http://schemas.microsoft.com/office/drawing/2014/main" id="{B07CC020-707A-4FC1-A6AB-E21B6832FCB2}"/>
              </a:ext>
            </a:extLst>
          </p:cNvPr>
          <p:cNvGraphicFramePr>
            <a:graphicFrameLocks noGrp="1"/>
          </p:cNvGraphicFramePr>
          <p:nvPr>
            <p:ph idx="1"/>
            <p:extLst>
              <p:ext uri="{D42A27DB-BD31-4B8C-83A1-F6EECF244321}">
                <p14:modId xmlns:p14="http://schemas.microsoft.com/office/powerpoint/2010/main" val="1609788032"/>
              </p:ext>
            </p:extLst>
          </p:nvPr>
        </p:nvGraphicFramePr>
        <p:xfrm>
          <a:off x="96818" y="1635162"/>
          <a:ext cx="8589981" cy="4098663"/>
        </p:xfrm>
        <a:graphic>
          <a:graphicData uri="http://schemas.openxmlformats.org/drawingml/2006/table">
            <a:tbl>
              <a:tblPr firstRow="1" firstCol="1" bandRow="1">
                <a:tableStyleId>{912C8C85-51F0-491E-9774-3900AFEF0FD7}</a:tableStyleId>
              </a:tblPr>
              <a:tblGrid>
                <a:gridCol w="2863327">
                  <a:extLst>
                    <a:ext uri="{9D8B030D-6E8A-4147-A177-3AD203B41FA5}">
                      <a16:colId xmlns:a16="http://schemas.microsoft.com/office/drawing/2014/main" val="1518480137"/>
                    </a:ext>
                  </a:extLst>
                </a:gridCol>
                <a:gridCol w="2863327">
                  <a:extLst>
                    <a:ext uri="{9D8B030D-6E8A-4147-A177-3AD203B41FA5}">
                      <a16:colId xmlns:a16="http://schemas.microsoft.com/office/drawing/2014/main" val="1545881662"/>
                    </a:ext>
                  </a:extLst>
                </a:gridCol>
                <a:gridCol w="2863327">
                  <a:extLst>
                    <a:ext uri="{9D8B030D-6E8A-4147-A177-3AD203B41FA5}">
                      <a16:colId xmlns:a16="http://schemas.microsoft.com/office/drawing/2014/main" val="1752277375"/>
                    </a:ext>
                  </a:extLst>
                </a:gridCol>
              </a:tblGrid>
              <a:tr h="446926">
                <a:tc>
                  <a:txBody>
                    <a:bodyPr/>
                    <a:lstStyle/>
                    <a:p>
                      <a:pPr marL="0" marR="0" algn="ctr">
                        <a:lnSpc>
                          <a:spcPct val="107000"/>
                        </a:lnSpc>
                        <a:spcBef>
                          <a:spcPts val="0"/>
                        </a:spcBef>
                        <a:spcAft>
                          <a:spcPts val="0"/>
                        </a:spcAft>
                      </a:pPr>
                      <a:r>
                        <a:rPr lang="ar-SA" sz="1800">
                          <a:effectLst/>
                          <a:cs typeface="B Nazanin" panose="00000400000000000000" pitchFamily="2" charset="-78"/>
                        </a:rPr>
                        <a:t>جنبه</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1800">
                          <a:effectLst/>
                          <a:cs typeface="B Nazanin" panose="00000400000000000000" pitchFamily="2" charset="-78"/>
                        </a:rPr>
                        <a:t>توسعه مبتنی بر برنامه‌ریزی</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1800">
                          <a:effectLst/>
                          <a:cs typeface="B Nazanin" panose="00000400000000000000" pitchFamily="2" charset="-78"/>
                        </a:rPr>
                        <a:t>توسعه چابک</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093840789"/>
                  </a:ext>
                </a:extLst>
              </a:tr>
              <a:tr h="919295">
                <a:tc>
                  <a:txBody>
                    <a:bodyPr/>
                    <a:lstStyle/>
                    <a:p>
                      <a:pPr marL="0" marR="0">
                        <a:lnSpc>
                          <a:spcPct val="107000"/>
                        </a:lnSpc>
                        <a:spcBef>
                          <a:spcPts val="0"/>
                        </a:spcBef>
                        <a:spcAft>
                          <a:spcPts val="0"/>
                        </a:spcAft>
                      </a:pPr>
                      <a:r>
                        <a:rPr lang="ar-SA" sz="1800">
                          <a:effectLst/>
                          <a:cs typeface="B Nazanin" panose="00000400000000000000" pitchFamily="2" charset="-78"/>
                        </a:rPr>
                        <a:t>جریان فرآیند</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1800">
                          <a:effectLst/>
                          <a:cs typeface="B Nazanin" panose="00000400000000000000" pitchFamily="2" charset="-78"/>
                        </a:rPr>
                        <a:t>متوالی یا مرحله‌ای (مثل آبشاری یا افزایشی)</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1800">
                          <a:effectLst/>
                          <a:cs typeface="B Nazanin" panose="00000400000000000000" pitchFamily="2" charset="-78"/>
                        </a:rPr>
                        <a:t>تکراری و افزایشی</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75259722"/>
                  </a:ext>
                </a:extLst>
              </a:tr>
              <a:tr h="446926">
                <a:tc>
                  <a:txBody>
                    <a:bodyPr/>
                    <a:lstStyle/>
                    <a:p>
                      <a:pPr marL="0" marR="0">
                        <a:lnSpc>
                          <a:spcPct val="107000"/>
                        </a:lnSpc>
                        <a:spcBef>
                          <a:spcPts val="0"/>
                        </a:spcBef>
                        <a:spcAft>
                          <a:spcPts val="0"/>
                        </a:spcAft>
                      </a:pPr>
                      <a:r>
                        <a:rPr lang="ar-SA" sz="1800">
                          <a:effectLst/>
                          <a:cs typeface="B Nazanin" panose="00000400000000000000" pitchFamily="2" charset="-78"/>
                        </a:rPr>
                        <a:t>مستندسازی</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1800">
                          <a:effectLst/>
                          <a:cs typeface="B Nazanin" panose="00000400000000000000" pitchFamily="2" charset="-78"/>
                        </a:rPr>
                        <a:t>گسترده و دقیق در ابتدا</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1800">
                          <a:effectLst/>
                          <a:cs typeface="B Nazanin" panose="00000400000000000000" pitchFamily="2" charset="-78"/>
                        </a:rPr>
                        <a:t>سبک و حداقلی</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2789263"/>
                  </a:ext>
                </a:extLst>
              </a:tr>
              <a:tr h="446926">
                <a:tc>
                  <a:txBody>
                    <a:bodyPr/>
                    <a:lstStyle/>
                    <a:p>
                      <a:pPr marL="0" marR="0">
                        <a:lnSpc>
                          <a:spcPct val="107000"/>
                        </a:lnSpc>
                        <a:spcBef>
                          <a:spcPts val="0"/>
                        </a:spcBef>
                        <a:spcAft>
                          <a:spcPts val="0"/>
                        </a:spcAft>
                      </a:pPr>
                      <a:r>
                        <a:rPr lang="ar-SA" sz="1800">
                          <a:effectLst/>
                          <a:cs typeface="B Nazanin" panose="00000400000000000000" pitchFamily="2" charset="-78"/>
                        </a:rPr>
                        <a:t>مشارکت مشتری</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1800">
                          <a:effectLst/>
                          <a:cs typeface="B Nazanin" panose="00000400000000000000" pitchFamily="2" charset="-78"/>
                        </a:rPr>
                        <a:t>محدود به مرحله نیازمندی‌ها</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1800">
                          <a:effectLst/>
                          <a:cs typeface="B Nazanin" panose="00000400000000000000" pitchFamily="2" charset="-78"/>
                        </a:rPr>
                        <a:t>همکاری مداوم با مشتری</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615810132"/>
                  </a:ext>
                </a:extLst>
              </a:tr>
              <a:tr h="919295">
                <a:tc>
                  <a:txBody>
                    <a:bodyPr/>
                    <a:lstStyle/>
                    <a:p>
                      <a:pPr marL="0" marR="0">
                        <a:lnSpc>
                          <a:spcPct val="107000"/>
                        </a:lnSpc>
                        <a:spcBef>
                          <a:spcPts val="0"/>
                        </a:spcBef>
                        <a:spcAft>
                          <a:spcPts val="0"/>
                        </a:spcAft>
                      </a:pPr>
                      <a:r>
                        <a:rPr lang="ar-SA" sz="1800">
                          <a:effectLst/>
                          <a:cs typeface="B Nazanin" panose="00000400000000000000" pitchFamily="2" charset="-78"/>
                        </a:rPr>
                        <a:t>انعطاف‌پذیری در تغییرات</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1800" dirty="0">
                          <a:effectLst/>
                          <a:cs typeface="B Nazanin" panose="00000400000000000000" pitchFamily="2" charset="-78"/>
                        </a:rPr>
                        <a:t>پایین – تغییرات از طریق درخواست‌های رسمی مدیریت می‌شوند</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1800">
                          <a:effectLst/>
                          <a:cs typeface="B Nazanin" panose="00000400000000000000" pitchFamily="2" charset="-78"/>
                        </a:rPr>
                        <a:t>بالا – تغییرات در طول فرآیند پذیرفته می‌شوند</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21556305"/>
                  </a:ext>
                </a:extLst>
              </a:tr>
              <a:tr h="919295">
                <a:tc>
                  <a:txBody>
                    <a:bodyPr/>
                    <a:lstStyle/>
                    <a:p>
                      <a:pPr marL="0" marR="0">
                        <a:lnSpc>
                          <a:spcPct val="107000"/>
                        </a:lnSpc>
                        <a:spcBef>
                          <a:spcPts val="0"/>
                        </a:spcBef>
                        <a:spcAft>
                          <a:spcPts val="0"/>
                        </a:spcAft>
                      </a:pPr>
                      <a:r>
                        <a:rPr lang="ar-SA" sz="1800">
                          <a:effectLst/>
                          <a:cs typeface="B Nazanin" panose="00000400000000000000" pitchFamily="2" charset="-78"/>
                        </a:rPr>
                        <a:t>روش تحویل</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1800">
                          <a:effectLst/>
                          <a:cs typeface="B Nazanin" panose="00000400000000000000" pitchFamily="2" charset="-78"/>
                        </a:rPr>
                        <a:t>تحویل کل محصول یا افزونه‌های بزرگ</a:t>
                      </a:r>
                      <a:endParaRPr lang="en-US" sz="16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1800" dirty="0">
                          <a:effectLst/>
                          <a:cs typeface="B Nazanin" panose="00000400000000000000" pitchFamily="2" charset="-78"/>
                        </a:rPr>
                        <a:t>تحویل مداوم بخش‌های کوچک (نرم‌افزار قابل استفاده در هر اسپرینت)</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823854008"/>
                  </a:ext>
                </a:extLst>
              </a:tr>
            </a:tbl>
          </a:graphicData>
        </a:graphic>
      </p:graphicFrame>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14</a:t>
            </a:fld>
            <a:endParaRPr lang="en-US"/>
          </a:p>
        </p:txBody>
      </p:sp>
      <p:sp>
        <p:nvSpPr>
          <p:cNvPr id="15362" name="Title 1"/>
          <p:cNvSpPr>
            <a:spLocks noGrp="1"/>
          </p:cNvSpPr>
          <p:nvPr>
            <p:ph type="title"/>
          </p:nvPr>
        </p:nvSpPr>
        <p:spPr/>
        <p:txBody>
          <a:bodyPr/>
          <a:lstStyle/>
          <a:p>
            <a:r>
              <a:rPr lang="en-US" dirty="0"/>
              <a:t>Plan-driven and agile specification</a:t>
            </a:r>
            <a:r>
              <a:rPr lang="en-GB" dirty="0"/>
              <a:t> </a:t>
            </a:r>
            <a:endParaRPr lang="en-US" dirty="0"/>
          </a:p>
        </p:txBody>
      </p:sp>
      <p:pic>
        <p:nvPicPr>
          <p:cNvPr id="4" name="Picture 3" descr="3.2 PlanBasedAgi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7315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Requirements engineering</a:t>
            </a: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7315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Requirements specification</a:t>
            </a: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315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Design &amp; Implementation</a:t>
            </a:r>
          </a:p>
        </p:txBody>
      </p:sp>
      <p:sp>
        <p:nvSpPr>
          <p:cNvPr id="9" name="TextBox 8">
            <a:extLst>
              <a:ext uri="{FF2B5EF4-FFF2-40B4-BE49-F238E27FC236}">
                <a16:creationId xmlns:a16="http://schemas.microsoft.com/office/drawing/2014/main" id="{40E3AF5E-D8AD-42EF-A498-57ADCCDB34AF}"/>
              </a:ext>
            </a:extLst>
          </p:cNvPr>
          <p:cNvSpPr txBox="1"/>
          <p:nvPr/>
        </p:nvSpPr>
        <p:spPr>
          <a:xfrm>
            <a:off x="4955822" y="5124990"/>
            <a:ext cx="1608667" cy="92333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Design &amp; Implementation</a:t>
            </a: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3152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Requirements engineering</a:t>
            </a:r>
          </a:p>
        </p:txBody>
      </p:sp>
      <p:sp>
        <p:nvSpPr>
          <p:cNvPr id="11" name="TextBox 10">
            <a:extLst>
              <a:ext uri="{FF2B5EF4-FFF2-40B4-BE49-F238E27FC236}">
                <a16:creationId xmlns:a16="http://schemas.microsoft.com/office/drawing/2014/main" id="{2735B971-63AE-4937-BFBD-4370CD316BB0}"/>
              </a:ext>
            </a:extLst>
          </p:cNvPr>
          <p:cNvSpPr txBox="1"/>
          <p:nvPr/>
        </p:nvSpPr>
        <p:spPr>
          <a:xfrm>
            <a:off x="2528078" y="3761126"/>
            <a:ext cx="302340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Requirements change requests</a:t>
            </a: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Plan-based development</a:t>
            </a: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Agile Development</a:t>
            </a: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73152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15</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روش های چابک به سطح مهارت بالاتری نسبت به رویکردهای مبتنی بر برنامه نیاز 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19</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lstStyle/>
          <a:p>
            <a:r>
              <a:rPr lang="fa-IR" dirty="0"/>
              <a:t>در بسیاری از پروژه‌های نرم‌افزاری، استفاده از عناصر هر دو رویکرد </a:t>
            </a:r>
            <a:r>
              <a:rPr lang="fa-IR" b="1" dirty="0"/>
              <a:t>برنامه‌محور</a:t>
            </a:r>
            <a:r>
              <a:rPr lang="fa-IR" dirty="0"/>
              <a:t> و </a:t>
            </a:r>
            <a:r>
              <a:rPr lang="fa-IR" b="1" dirty="0"/>
              <a:t>چابک</a:t>
            </a:r>
            <a:r>
              <a:rPr lang="fa-IR" dirty="0"/>
              <a:t> ضروری است. انتخاب تعادل مناسب بین این دو روش به </a:t>
            </a:r>
            <a:r>
              <a:rPr lang="fa-IR" b="1" dirty="0"/>
              <a:t>عوامل مختلفی</a:t>
            </a:r>
            <a:r>
              <a:rPr lang="fa-IR" dirty="0"/>
              <a:t> بستگی دارد. در ادامه با ارائه مثال‌ها و توضیحات به این عوامل پرداخته شده است:</a:t>
            </a:r>
          </a:p>
          <a:p>
            <a:r>
              <a:rPr lang="fa-IR" b="1" dirty="0"/>
              <a:t>۱. نیاز به مشخصات دقیق و طراحی پیش از پیاده‌سازی</a:t>
            </a:r>
          </a:p>
          <a:p>
            <a:pPr>
              <a:buFont typeface="Arial" panose="020B0604020202020204" pitchFamily="34" charset="0"/>
              <a:buChar char="•"/>
            </a:pPr>
            <a:r>
              <a:rPr lang="fa-IR" b="1" dirty="0"/>
              <a:t>مثال</a:t>
            </a:r>
            <a:r>
              <a:rPr lang="fa-IR" dirty="0"/>
              <a:t>: سیستم کنترل یک </a:t>
            </a:r>
            <a:r>
              <a:rPr lang="fa-IR" b="1" dirty="0"/>
              <a:t>ایستگاه تولید برق</a:t>
            </a:r>
            <a:r>
              <a:rPr lang="fa-IR" dirty="0"/>
              <a:t> که نیاز به هماهنگی دقیق میان اجزای سخت‌افزاری و نرم‌افزاری دارد.</a:t>
            </a:r>
          </a:p>
          <a:p>
            <a:pPr>
              <a:buFont typeface="Arial" panose="020B0604020202020204" pitchFamily="34" charset="0"/>
              <a:buChar char="•"/>
            </a:pPr>
            <a:r>
              <a:rPr lang="fa-IR" b="1" dirty="0"/>
              <a:t>رویکرد</a:t>
            </a:r>
            <a:r>
              <a:rPr lang="fa-IR" dirty="0"/>
              <a:t>:</a:t>
            </a:r>
          </a:p>
          <a:p>
            <a:pPr marL="742950" lvl="1" indent="-285750">
              <a:buFont typeface="Arial" panose="020B0604020202020204" pitchFamily="34" charset="0"/>
              <a:buChar char="•"/>
            </a:pPr>
            <a:r>
              <a:rPr lang="fa-IR" dirty="0"/>
              <a:t>برنامه‌محور: مستندسازی جامع و دقیق برای اطمینان از عملکرد ایمن و پایدار سیستم.</a:t>
            </a:r>
          </a:p>
          <a:p>
            <a:r>
              <a:rPr lang="fa-IR" b="1" dirty="0"/>
              <a:t>توضیح</a:t>
            </a:r>
            <a:r>
              <a:rPr lang="fa-IR" dirty="0"/>
              <a:t>: در سیستم‌هایی با </a:t>
            </a:r>
            <a:r>
              <a:rPr lang="fa-IR" b="1" dirty="0"/>
              <a:t>پیچیدگی فنی بالا</a:t>
            </a:r>
            <a:r>
              <a:rPr lang="fa-IR" dirty="0"/>
              <a:t> و وابسته به صحت عملکرد، نیاز به طراحی دقیق قبل از اجرا وجود دارد.</a:t>
            </a:r>
          </a:p>
          <a:p>
            <a:endParaRPr lang="en-US"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lstStyle/>
          <a:p>
            <a:r>
              <a:rPr lang="fa-IR" b="1" dirty="0"/>
              <a:t>۲. استراتژی تحویل تدریجی و دریافت بازخورد سریع از مشتریان</a:t>
            </a:r>
          </a:p>
          <a:p>
            <a:pPr>
              <a:buFont typeface="Arial" panose="020B0604020202020204" pitchFamily="34" charset="0"/>
              <a:buChar char="•"/>
            </a:pPr>
            <a:r>
              <a:rPr lang="fa-IR" b="1" dirty="0"/>
              <a:t>مثال</a:t>
            </a:r>
            <a:r>
              <a:rPr lang="fa-IR" dirty="0"/>
              <a:t>: </a:t>
            </a:r>
            <a:r>
              <a:rPr lang="fa-IR" b="1" dirty="0"/>
              <a:t>اپلیکیشن سفارش غذای آنلاین</a:t>
            </a:r>
            <a:r>
              <a:rPr lang="fa-IR" dirty="0"/>
              <a:t> که به بازخورد سریع مشتریان برای بهبود تجربه کاربری نیاز دارد.</a:t>
            </a:r>
          </a:p>
          <a:p>
            <a:pPr>
              <a:buFont typeface="Arial" panose="020B0604020202020204" pitchFamily="34" charset="0"/>
              <a:buChar char="•"/>
            </a:pPr>
            <a:r>
              <a:rPr lang="fa-IR" b="1" dirty="0"/>
              <a:t>رویکرد</a:t>
            </a:r>
            <a:r>
              <a:rPr lang="fa-IR" dirty="0"/>
              <a:t>:</a:t>
            </a:r>
          </a:p>
          <a:p>
            <a:pPr marL="742950" lvl="1" indent="-285750">
              <a:buFont typeface="Arial" panose="020B0604020202020204" pitchFamily="34" charset="0"/>
              <a:buChar char="•"/>
            </a:pPr>
            <a:r>
              <a:rPr lang="fa-IR" dirty="0"/>
              <a:t>چابک: توسعه اپلیکیشن به صورت </a:t>
            </a:r>
            <a:r>
              <a:rPr lang="fa-IR" b="1" dirty="0"/>
              <a:t>اسپرینت‌های کوتاه</a:t>
            </a:r>
            <a:r>
              <a:rPr lang="fa-IR" dirty="0"/>
              <a:t> و انتشار نسخه‌های مکرر برای دریافت بازخورد.</a:t>
            </a:r>
          </a:p>
          <a:p>
            <a:r>
              <a:rPr lang="fa-IR" b="1" dirty="0"/>
              <a:t>توضیح</a:t>
            </a:r>
            <a:r>
              <a:rPr lang="fa-IR" dirty="0"/>
              <a:t>: روش چابک به </a:t>
            </a:r>
            <a:r>
              <a:rPr lang="fa-IR" b="1" dirty="0"/>
              <a:t>بازخورد سریع و بهبود مستمر</a:t>
            </a:r>
            <a:r>
              <a:rPr lang="fa-IR"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lstStyle/>
          <a:p>
            <a:r>
              <a:rPr lang="fa-IR" b="1" dirty="0"/>
              <a:t>۳. اندازه سیستم و تعداد تیم‌های توسعه</a:t>
            </a:r>
          </a:p>
          <a:p>
            <a:pPr>
              <a:buFont typeface="Arial" panose="020B0604020202020204" pitchFamily="34" charset="0"/>
              <a:buChar char="•"/>
            </a:pPr>
            <a:r>
              <a:rPr lang="fa-IR" b="1" dirty="0"/>
              <a:t>مثال</a:t>
            </a:r>
            <a:r>
              <a:rPr lang="fa-IR" dirty="0"/>
              <a:t>: </a:t>
            </a:r>
            <a:r>
              <a:rPr lang="fa-IR" b="1" dirty="0"/>
              <a:t>سیستم اطلاعاتی یک دانشگاه</a:t>
            </a:r>
            <a:r>
              <a:rPr lang="fa-IR" dirty="0"/>
              <a:t> که شامل ماژول‌های مختلف برای مدیریت دانشجویان، اساتید و دوره‌ها است.</a:t>
            </a:r>
          </a:p>
          <a:p>
            <a:pPr>
              <a:buFont typeface="Arial" panose="020B0604020202020204" pitchFamily="34" charset="0"/>
              <a:buChar char="•"/>
            </a:pPr>
            <a:r>
              <a:rPr lang="fa-IR" b="1" dirty="0"/>
              <a:t>رویکرد</a:t>
            </a:r>
            <a:r>
              <a:rPr lang="fa-IR" dirty="0"/>
              <a:t>:</a:t>
            </a:r>
          </a:p>
          <a:p>
            <a:pPr marL="742950" lvl="1" indent="-285750">
              <a:buFont typeface="Arial" panose="020B0604020202020204" pitchFamily="34" charset="0"/>
              <a:buChar char="•"/>
            </a:pPr>
            <a:r>
              <a:rPr lang="fa-IR" dirty="0"/>
              <a:t>برنامه‌محور: برای هماهنگی بین </a:t>
            </a:r>
            <a:r>
              <a:rPr lang="fa-IR" b="1" dirty="0"/>
              <a:t>چندین تیم بزرگ</a:t>
            </a:r>
            <a:r>
              <a:rPr lang="fa-IR" dirty="0"/>
              <a:t> و جلوگیری از تناقض در بخش‌های مختلف سیستم.</a:t>
            </a:r>
          </a:p>
          <a:p>
            <a:pPr marL="742950" lvl="1" indent="-285750">
              <a:buFont typeface="Arial" panose="020B0604020202020204" pitchFamily="34" charset="0"/>
              <a:buChar char="•"/>
            </a:pPr>
            <a:r>
              <a:rPr lang="fa-IR" dirty="0"/>
              <a:t>چابک: استفاده از تیم‌های کوچک برای توسعه ماژول‌های مجزا.</a:t>
            </a:r>
          </a:p>
          <a:p>
            <a:r>
              <a:rPr lang="fa-IR" b="1" dirty="0"/>
              <a:t>توضیح</a:t>
            </a:r>
            <a:r>
              <a:rPr lang="fa-IR" dirty="0"/>
              <a:t>: در سیستم‌های بزرگ که نیاز به </a:t>
            </a:r>
            <a:r>
              <a:rPr lang="fa-IR" b="1" dirty="0"/>
              <a:t>تیم‌های بزرگ یا توزیع‌شده</a:t>
            </a:r>
            <a:r>
              <a:rPr lang="fa-IR" dirty="0"/>
              <a:t> است، برنامه‌محوری مفیدتر است.</a:t>
            </a:r>
            <a:endParaRPr lang="en-US" dirty="0"/>
          </a:p>
          <a:p>
            <a:r>
              <a:rPr lang="fa-IR" b="1" dirty="0"/>
              <a:t>۴. نوع سیستم در حال توسعه</a:t>
            </a:r>
          </a:p>
          <a:p>
            <a:pPr>
              <a:buFont typeface="Arial" panose="020B0604020202020204" pitchFamily="34" charset="0"/>
              <a:buChar char="•"/>
            </a:pPr>
            <a:r>
              <a:rPr lang="fa-IR" b="1" dirty="0"/>
              <a:t>مثال</a:t>
            </a:r>
            <a:r>
              <a:rPr lang="fa-IR" dirty="0"/>
              <a:t>: سیستم کنترلی برای </a:t>
            </a:r>
            <a:r>
              <a:rPr lang="fa-IR" b="1" dirty="0"/>
              <a:t>یک خط تولید صنعتی با نیاز به هماهنگی زمانی دقیق</a:t>
            </a:r>
            <a:r>
              <a:rPr lang="fa-IR" dirty="0"/>
              <a:t>.</a:t>
            </a:r>
          </a:p>
          <a:p>
            <a:pPr>
              <a:buFont typeface="Arial" panose="020B0604020202020204" pitchFamily="34" charset="0"/>
              <a:buChar char="•"/>
            </a:pPr>
            <a:r>
              <a:rPr lang="fa-IR" b="1" dirty="0"/>
              <a:t>رویکرد</a:t>
            </a:r>
            <a:r>
              <a:rPr lang="fa-IR" dirty="0"/>
              <a:t>: برنامه‌محور برای تحلیل دقیق نیازمندی‌های </a:t>
            </a:r>
            <a:r>
              <a:rPr lang="fa-IR" b="1" dirty="0"/>
              <a:t>زمانی و فنی</a:t>
            </a:r>
            <a:r>
              <a:rPr lang="fa-IR" dirty="0"/>
              <a:t> پیش از پیاده‌سازی.</a:t>
            </a:r>
          </a:p>
          <a:p>
            <a:r>
              <a:rPr lang="fa-IR" b="1" dirty="0"/>
              <a:t>توضیح</a:t>
            </a:r>
            <a:r>
              <a:rPr lang="fa-IR" dirty="0"/>
              <a:t>: سیستم‌های بلادرنگ نیاز به </a:t>
            </a:r>
            <a:r>
              <a:rPr lang="fa-IR" b="1" dirty="0"/>
              <a:t>برنامه‌ریزی دقیق</a:t>
            </a:r>
            <a:r>
              <a:rPr lang="fa-IR" dirty="0"/>
              <a:t> قبل از اجرا دارند.</a:t>
            </a:r>
          </a:p>
          <a:p>
            <a:endParaRPr lang="fa-IR"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lstStyle/>
          <a:p>
            <a:r>
              <a:rPr lang="fa-IR" b="1" dirty="0"/>
              <a:t>۵. طول عمر پیش‌بینی‌شده سیستم</a:t>
            </a:r>
          </a:p>
          <a:p>
            <a:pPr>
              <a:buFont typeface="Arial" panose="020B0604020202020204" pitchFamily="34" charset="0"/>
              <a:buChar char="•"/>
            </a:pPr>
            <a:r>
              <a:rPr lang="fa-IR" b="1" dirty="0"/>
              <a:t>مثال</a:t>
            </a:r>
            <a:r>
              <a:rPr lang="fa-IR" dirty="0"/>
              <a:t>: </a:t>
            </a:r>
            <a:r>
              <a:rPr lang="fa-IR" b="1" dirty="0"/>
              <a:t>سیستم ثبت مالیات دولتی</a:t>
            </a:r>
            <a:r>
              <a:rPr lang="fa-IR" dirty="0"/>
              <a:t> که قرار است بیش از ۲۰ سال استفاده شود.</a:t>
            </a:r>
          </a:p>
          <a:p>
            <a:pPr>
              <a:buFont typeface="Arial" panose="020B0604020202020204" pitchFamily="34" charset="0"/>
              <a:buChar char="•"/>
            </a:pPr>
            <a:r>
              <a:rPr lang="fa-IR" b="1" dirty="0"/>
              <a:t>رویکرد</a:t>
            </a:r>
            <a:r>
              <a:rPr lang="fa-IR" dirty="0"/>
              <a:t>: برنامه‌محور برای </a:t>
            </a:r>
            <a:r>
              <a:rPr lang="fa-IR" b="1" dirty="0"/>
              <a:t>مستندسازی جامع</a:t>
            </a:r>
            <a:r>
              <a:rPr lang="fa-IR" dirty="0"/>
              <a:t> و تسهیل نگهداری توسط تیم‌های آینده.</a:t>
            </a:r>
          </a:p>
          <a:p>
            <a:r>
              <a:rPr lang="fa-IR" b="1" dirty="0"/>
              <a:t>توضیح</a:t>
            </a:r>
            <a:r>
              <a:rPr lang="fa-IR" dirty="0"/>
              <a:t>: سیستم‌های با </a:t>
            </a:r>
            <a:r>
              <a:rPr lang="fa-IR" b="1" dirty="0"/>
              <a:t>عمر طولانی</a:t>
            </a:r>
            <a:r>
              <a:rPr lang="fa-IR" dirty="0"/>
              <a:t> نیاز به مستنداتی دارند که مفهوم و اهداف توسعه اولیه را حفظ کنند.</a:t>
            </a:r>
            <a:endParaRPr lang="en-US" dirty="0"/>
          </a:p>
          <a:p>
            <a:r>
              <a:rPr lang="fa-IR" b="1" dirty="0"/>
              <a:t>۶. ابزارهای پشتیبانی از توسعه سیستم</a:t>
            </a:r>
          </a:p>
          <a:p>
            <a:pPr>
              <a:buFont typeface="Arial" panose="020B0604020202020204" pitchFamily="34" charset="0"/>
              <a:buChar char="•"/>
            </a:pPr>
            <a:r>
              <a:rPr lang="fa-IR" b="1" dirty="0"/>
              <a:t>مثال</a:t>
            </a:r>
            <a:r>
              <a:rPr lang="fa-IR" dirty="0"/>
              <a:t>: </a:t>
            </a:r>
            <a:r>
              <a:rPr lang="fa-IR" b="1" dirty="0"/>
              <a:t>پلتفرم مدیریت پروژه آنلاین</a:t>
            </a:r>
            <a:r>
              <a:rPr lang="fa-IR" dirty="0"/>
              <a:t> که از ابزارهایی مانند </a:t>
            </a:r>
            <a:r>
              <a:rPr lang="en-US" b="1" dirty="0"/>
              <a:t>Jira </a:t>
            </a:r>
            <a:r>
              <a:rPr lang="fa-IR" b="1" dirty="0"/>
              <a:t>و </a:t>
            </a:r>
            <a:r>
              <a:rPr lang="en-US" b="1" dirty="0"/>
              <a:t>GitHub</a:t>
            </a:r>
            <a:r>
              <a:rPr lang="en-US" dirty="0"/>
              <a:t> </a:t>
            </a:r>
            <a:r>
              <a:rPr lang="fa-IR" dirty="0"/>
              <a:t>استفاده می‌کند.</a:t>
            </a:r>
          </a:p>
          <a:p>
            <a:pPr>
              <a:buFont typeface="Arial" panose="020B0604020202020204" pitchFamily="34" charset="0"/>
              <a:buChar char="•"/>
            </a:pPr>
            <a:r>
              <a:rPr lang="fa-IR" b="1" dirty="0"/>
              <a:t>رویکرد</a:t>
            </a:r>
            <a:r>
              <a:rPr lang="fa-IR" dirty="0"/>
              <a:t>: چابک برای </a:t>
            </a:r>
            <a:r>
              <a:rPr lang="fa-IR" b="1" dirty="0"/>
              <a:t>مدیریت طراحی‌های در حال تغییر</a:t>
            </a:r>
            <a:r>
              <a:rPr lang="fa-IR" dirty="0"/>
              <a:t> و پیگیری کدهای منتشر شده.</a:t>
            </a:r>
          </a:p>
          <a:p>
            <a:r>
              <a:rPr lang="fa-IR" b="1" dirty="0"/>
              <a:t>توضیح</a:t>
            </a:r>
            <a:r>
              <a:rPr lang="fa-IR" dirty="0"/>
              <a:t>: روش‌های چابک به </a:t>
            </a:r>
            <a:r>
              <a:rPr lang="fa-IR" b="1" dirty="0"/>
              <a:t>ابزارهای مناسب</a:t>
            </a:r>
            <a:r>
              <a:rPr lang="fa-IR" dirty="0"/>
              <a:t> برای مدیریت تغییرات وابسته‌اند.</a:t>
            </a:r>
          </a:p>
          <a:p>
            <a:endParaRPr lang="fa-IR"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lstStyle/>
          <a:p>
            <a:r>
              <a:rPr lang="fa-IR" b="1" dirty="0"/>
              <a:t>۷. سازماندهی تیم‌های توسعه</a:t>
            </a:r>
          </a:p>
          <a:p>
            <a:pPr>
              <a:buFont typeface="Arial" panose="020B0604020202020204" pitchFamily="34" charset="0"/>
              <a:buChar char="•"/>
            </a:pPr>
            <a:r>
              <a:rPr lang="fa-IR" b="1" dirty="0"/>
              <a:t>مثال</a:t>
            </a:r>
            <a:r>
              <a:rPr lang="fa-IR" dirty="0"/>
              <a:t>: توسعه یک </a:t>
            </a:r>
            <a:r>
              <a:rPr lang="fa-IR" b="1" dirty="0"/>
              <a:t>پلتفرم تجارت الکترونیک جهانی</a:t>
            </a:r>
            <a:r>
              <a:rPr lang="fa-IR" dirty="0"/>
              <a:t> با تیم‌های مستقر در کشورهای مختلف.</a:t>
            </a:r>
          </a:p>
          <a:p>
            <a:pPr>
              <a:buFont typeface="Arial" panose="020B0604020202020204" pitchFamily="34" charset="0"/>
              <a:buChar char="•"/>
            </a:pPr>
            <a:r>
              <a:rPr lang="fa-IR" b="1" dirty="0"/>
              <a:t>رویکرد</a:t>
            </a:r>
            <a:r>
              <a:rPr lang="fa-IR" dirty="0"/>
              <a:t>: برنامه‌محور برای ارائه </a:t>
            </a:r>
            <a:r>
              <a:rPr lang="fa-IR" b="1" dirty="0"/>
              <a:t>اسناد طراحی رسمی</a:t>
            </a:r>
            <a:r>
              <a:rPr lang="fa-IR" dirty="0"/>
              <a:t> و هماهنگی بین تیم‌ها.</a:t>
            </a:r>
          </a:p>
          <a:p>
            <a:r>
              <a:rPr lang="fa-IR" b="1" dirty="0"/>
              <a:t>توضیح</a:t>
            </a:r>
            <a:r>
              <a:rPr lang="fa-IR" dirty="0"/>
              <a:t>: در تیم‌های توزیع‌شده یا </a:t>
            </a:r>
            <a:r>
              <a:rPr lang="fa-IR" b="1" dirty="0"/>
              <a:t>برون‌سپاری شده</a:t>
            </a:r>
            <a:r>
              <a:rPr lang="fa-IR" dirty="0"/>
              <a:t>، اسناد رسمی برای ارتباط ضروری هستند.</a:t>
            </a:r>
            <a:endParaRPr lang="en-US" dirty="0"/>
          </a:p>
          <a:p>
            <a:r>
              <a:rPr lang="fa-IR" b="1" dirty="0"/>
              <a:t>۸. مسائل فرهنگی یا سازمانی</a:t>
            </a:r>
          </a:p>
          <a:p>
            <a:pPr>
              <a:buFont typeface="Arial" panose="020B0604020202020204" pitchFamily="34" charset="0"/>
              <a:buChar char="•"/>
            </a:pPr>
            <a:r>
              <a:rPr lang="fa-IR" b="1" dirty="0"/>
              <a:t>مثال</a:t>
            </a:r>
            <a:r>
              <a:rPr lang="fa-IR" dirty="0"/>
              <a:t>: یک </a:t>
            </a:r>
            <a:r>
              <a:rPr lang="fa-IR" b="1" dirty="0"/>
              <a:t>شرکت مهندسی عمران</a:t>
            </a:r>
            <a:r>
              <a:rPr lang="fa-IR" dirty="0"/>
              <a:t> که سیستم مدیریت پروژه‌ای برای خود ایجاد می‌کند.</a:t>
            </a:r>
          </a:p>
          <a:p>
            <a:pPr>
              <a:buFont typeface="Arial" panose="020B0604020202020204" pitchFamily="34" charset="0"/>
              <a:buChar char="•"/>
            </a:pPr>
            <a:r>
              <a:rPr lang="fa-IR" b="1" dirty="0"/>
              <a:t>رویکرد</a:t>
            </a:r>
            <a:r>
              <a:rPr lang="fa-IR" dirty="0"/>
              <a:t>: برنامه‌محور، زیرا این شرکت به </a:t>
            </a:r>
            <a:r>
              <a:rPr lang="fa-IR" b="1" dirty="0"/>
              <a:t>فرهنگ سنتی مهندسی</a:t>
            </a:r>
            <a:r>
              <a:rPr lang="fa-IR" dirty="0"/>
              <a:t> و مستندسازی پایبند است.</a:t>
            </a:r>
          </a:p>
          <a:p>
            <a:r>
              <a:rPr lang="fa-IR" b="1" dirty="0"/>
              <a:t>توضیح</a:t>
            </a:r>
            <a:r>
              <a:rPr lang="fa-IR" dirty="0"/>
              <a:t>: در سازمان‌های مهندسی، استفاده از </a:t>
            </a:r>
            <a:r>
              <a:rPr lang="fa-IR" b="1" dirty="0"/>
              <a:t>روش‌های برنامه‌محور</a:t>
            </a:r>
            <a:r>
              <a:rPr lang="fa-IR" dirty="0"/>
              <a:t> مرسوم است.</a:t>
            </a:r>
          </a:p>
          <a:p>
            <a:endParaRPr lang="fa-IR"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lstStyle/>
          <a:p>
            <a:r>
              <a:rPr lang="fa-IR" b="1" dirty="0"/>
              <a:t>۹. مهارت تیم‌های توسعه</a:t>
            </a:r>
          </a:p>
          <a:p>
            <a:pPr>
              <a:buFont typeface="Arial" panose="020B0604020202020204" pitchFamily="34" charset="0"/>
              <a:buChar char="•"/>
            </a:pPr>
            <a:r>
              <a:rPr lang="fa-IR" b="1" dirty="0"/>
              <a:t>مثال</a:t>
            </a:r>
            <a:r>
              <a:rPr lang="fa-IR" dirty="0"/>
              <a:t>: یک </a:t>
            </a:r>
            <a:r>
              <a:rPr lang="fa-IR" b="1" dirty="0"/>
              <a:t>پروژه تحقیقاتی</a:t>
            </a:r>
            <a:r>
              <a:rPr lang="fa-IR" dirty="0"/>
              <a:t> با توسعه‌دهندگانی که روی الگوریتم‌های جدید هوش مصنوعی کار می‌کنند.</a:t>
            </a:r>
          </a:p>
          <a:p>
            <a:pPr>
              <a:buFont typeface="Arial" panose="020B0604020202020204" pitchFamily="34" charset="0"/>
              <a:buChar char="•"/>
            </a:pPr>
            <a:r>
              <a:rPr lang="fa-IR" b="1" dirty="0"/>
              <a:t>رویکرد</a:t>
            </a:r>
            <a:r>
              <a:rPr lang="fa-IR" dirty="0"/>
              <a:t>: چابک، زیرا به </a:t>
            </a:r>
            <a:r>
              <a:rPr lang="fa-IR" b="1" dirty="0"/>
              <a:t>مهارت بالا</a:t>
            </a:r>
            <a:r>
              <a:rPr lang="fa-IR" dirty="0"/>
              <a:t> در تیم برای تغییرات مداوم نیاز دارد.</a:t>
            </a:r>
          </a:p>
          <a:p>
            <a:r>
              <a:rPr lang="fa-IR" b="1" dirty="0"/>
              <a:t>توضیح</a:t>
            </a:r>
            <a:r>
              <a:rPr lang="fa-IR" dirty="0"/>
              <a:t>: روش‌های چابک به </a:t>
            </a:r>
            <a:r>
              <a:rPr lang="fa-IR" b="1" dirty="0"/>
              <a:t>توسعه‌دهندگان ماهر</a:t>
            </a:r>
            <a:r>
              <a:rPr lang="fa-IR" dirty="0"/>
              <a:t> برای مدیریت تغییرات بدون دستورالعمل دقیق وابسته هستند.</a:t>
            </a:r>
            <a:endParaRPr lang="en-US" dirty="0"/>
          </a:p>
          <a:p>
            <a:r>
              <a:rPr lang="fa-IR" b="1" dirty="0"/>
              <a:t>۱۰. سیستم‌های تحت نظارت قوانین خارجی</a:t>
            </a:r>
          </a:p>
          <a:p>
            <a:pPr>
              <a:buFont typeface="Arial" panose="020B0604020202020204" pitchFamily="34" charset="0"/>
              <a:buChar char="•"/>
            </a:pPr>
            <a:r>
              <a:rPr lang="fa-IR" b="1" dirty="0"/>
              <a:t>مثال</a:t>
            </a:r>
            <a:r>
              <a:rPr lang="fa-IR" dirty="0"/>
              <a:t>: </a:t>
            </a:r>
            <a:r>
              <a:rPr lang="fa-IR" b="1" dirty="0"/>
              <a:t>نرم‌افزار کنترل هواپیما</a:t>
            </a:r>
            <a:r>
              <a:rPr lang="fa-IR" dirty="0"/>
              <a:t> که نیاز به تاییدیه </a:t>
            </a:r>
            <a:r>
              <a:rPr lang="en-US" dirty="0"/>
              <a:t>FAA </a:t>
            </a:r>
            <a:r>
              <a:rPr lang="fa-IR" dirty="0"/>
              <a:t>دارد.</a:t>
            </a:r>
          </a:p>
          <a:p>
            <a:pPr>
              <a:buFont typeface="Arial" panose="020B0604020202020204" pitchFamily="34" charset="0"/>
              <a:buChar char="•"/>
            </a:pPr>
            <a:r>
              <a:rPr lang="fa-IR" b="1" dirty="0"/>
              <a:t>رویکرد</a:t>
            </a:r>
            <a:r>
              <a:rPr lang="fa-IR" dirty="0"/>
              <a:t>: برنامه‌محور برای ارائه </a:t>
            </a:r>
            <a:r>
              <a:rPr lang="fa-IR" b="1" dirty="0"/>
              <a:t>مستندات دقیق</a:t>
            </a:r>
            <a:r>
              <a:rPr lang="fa-IR" dirty="0"/>
              <a:t> جهت دریافت تاییدیه‌های قانونی.</a:t>
            </a:r>
          </a:p>
          <a:p>
            <a:r>
              <a:rPr lang="fa-IR" b="1" dirty="0"/>
              <a:t>توضیح</a:t>
            </a:r>
            <a:r>
              <a:rPr lang="fa-IR" dirty="0"/>
              <a:t>: سیستم‌هایی که نیاز به </a:t>
            </a:r>
            <a:r>
              <a:rPr lang="fa-IR" b="1" dirty="0"/>
              <a:t>تاییدیه‌های نظارتی</a:t>
            </a:r>
            <a:r>
              <a:rPr lang="fa-IR" dirty="0"/>
              <a:t> دارند، به مستندسازی دقیق وابسته هستند.</a:t>
            </a:r>
          </a:p>
          <a:p>
            <a:endParaRPr lang="fa-IR"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25</a:t>
            </a:fld>
            <a:endParaRPr lang="en-US"/>
          </a:p>
        </p:txBody>
      </p:sp>
      <p:sp>
        <p:nvSpPr>
          <p:cNvPr id="1168387" name="Rectangle 3"/>
          <p:cNvSpPr>
            <a:spLocks noGrp="1" noChangeArrowheads="1"/>
          </p:cNvSpPr>
          <p:nvPr>
            <p:ph idx="1"/>
          </p:nvPr>
        </p:nvSpPr>
        <p:spPr/>
        <p:txBody>
          <a:bodyPr>
            <a:normAutofit/>
          </a:bodyPr>
          <a:lstStyle/>
          <a:p>
            <a:pPr algn="r" rtl="1"/>
            <a:r>
              <a:rPr lang="fa-IR" sz="3600" b="1" i="0" dirty="0">
                <a:solidFill>
                  <a:srgbClr val="1F1F1F"/>
                </a:solidFill>
                <a:effectLst/>
                <a:latin typeface="Google Sans"/>
              </a:rPr>
              <a:t>مثالی از روش چابک: </a:t>
            </a:r>
            <a:r>
              <a:rPr lang="fa-IR" sz="2800" b="1" i="0" dirty="0">
                <a:solidFill>
                  <a:srgbClr val="1F1F1F"/>
                </a:solidFill>
                <a:effectLst/>
                <a:latin typeface="Helvetica Neue"/>
              </a:rPr>
              <a:t>برنامه‌سازی مفرط </a:t>
            </a:r>
            <a:r>
              <a:rPr lang="en-US" sz="3600" b="1" i="0" dirty="0">
                <a:solidFill>
                  <a:srgbClr val="1F1F1F"/>
                </a:solidFill>
                <a:effectLst/>
                <a:latin typeface="Google Sans"/>
              </a:rPr>
              <a:t>XP</a:t>
            </a:r>
            <a:endParaRPr lang="fa-IR" sz="3600" b="1" i="0" dirty="0">
              <a:solidFill>
                <a:srgbClr val="1F1F1F"/>
              </a:solidFill>
              <a:effectLst/>
              <a:latin typeface="Google Sans"/>
            </a:endParaRPr>
          </a:p>
          <a:p>
            <a:pPr lvl="1">
              <a:buFont typeface="Arial" panose="020B0604020202020204" pitchFamily="34" charset="0"/>
              <a:buChar char="•"/>
            </a:pPr>
            <a:r>
              <a:rPr lang="fa-IR" sz="345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45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45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28</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2"/>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30</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32</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33</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34</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36</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37</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741261"/>
            <a:ext cx="8396344" cy="6155428"/>
          </a:xfrm>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1" y="1315584"/>
            <a:ext cx="9084365" cy="5487552"/>
          </a:xfrm>
        </p:spPr>
        <p:style>
          <a:lnRef idx="2">
            <a:schemeClr val="accent5"/>
          </a:lnRef>
          <a:fillRef idx="1">
            <a:schemeClr val="lt1"/>
          </a:fillRef>
          <a:effectRef idx="0">
            <a:schemeClr val="accent5"/>
          </a:effectRef>
          <a:fontRef idx="minor">
            <a:schemeClr val="dk1"/>
          </a:fontRef>
        </p:style>
        <p:txBody>
          <a:bodyPr>
            <a:normAutofit fontScale="925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2800" b="0" i="0" dirty="0">
                <a:solidFill>
                  <a:srgbClr val="1F1F1F"/>
                </a:solidFill>
                <a:effectLst/>
                <a:latin typeface="Google Sans"/>
              </a:rPr>
              <a:t>این روش از ایده مالکیت و مسئولیت جمعی 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استاندارد برای مدیریت پروژه،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54</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55</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0" i="0" dirty="0">
                <a:solidFill>
                  <a:srgbClr val="1F1F1F"/>
                </a:solidFill>
                <a:effectLst/>
                <a:latin typeface="Google Sans"/>
              </a:rPr>
              <a:t>اسکرام مستر تسهیل 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58</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جان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جین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86216856"/>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افزایشی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 روش های کاری خود را توسعه دهند.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algn="r" rtl="1">
              <a:buFont typeface="Arial" panose="020B0604020202020204" pitchFamily="34" charset="0"/>
              <a:buChar char="•"/>
            </a:pPr>
            <a:r>
              <a:rPr lang="fa-IR" sz="3200" b="1" i="0" dirty="0">
                <a:solidFill>
                  <a:srgbClr val="1F1F1F"/>
                </a:solidFill>
                <a:effectLst/>
                <a:latin typeface="Google Sans"/>
              </a:rPr>
              <a:t>مکانیزم‌های ارتباط بین تیم‌ها</a:t>
            </a:r>
            <a:r>
              <a:rPr lang="fa-IR" sz="3200" b="0" i="0" dirty="0">
                <a:solidFill>
                  <a:srgbClr val="1F1F1F"/>
                </a:solidFill>
                <a:effectLst/>
                <a:latin typeface="Google Sans"/>
              </a:rPr>
              <a:t>: </a:t>
            </a:r>
            <a:r>
              <a:rPr lang="fa-IR" sz="3200" b="1" i="0" dirty="0">
                <a:solidFill>
                  <a:srgbClr val="1F1F1F"/>
                </a:solidFill>
                <a:effectLst/>
                <a:latin typeface="Google Sans"/>
              </a:rPr>
              <a:t>برگزاری منظم کنفرانس‌های تلفنی </a:t>
            </a:r>
            <a:r>
              <a:rPr lang="fa-IR" sz="3200" b="0" i="0" dirty="0">
                <a:solidFill>
                  <a:srgbClr val="1F1F1F"/>
                </a:solidFill>
                <a:effectLst/>
                <a:latin typeface="Google Sans"/>
              </a:rPr>
              <a:t>و </a:t>
            </a:r>
            <a:r>
              <a:rPr lang="fa-IR" sz="3200" b="1" i="0" dirty="0">
                <a:solidFill>
                  <a:srgbClr val="1F1F1F"/>
                </a:solidFill>
                <a:effectLst/>
                <a:latin typeface="Google Sans"/>
              </a:rPr>
              <a:t>ویدیویی</a:t>
            </a:r>
            <a:r>
              <a:rPr lang="fa-IR" sz="3200" b="0" i="0" dirty="0">
                <a:solidFill>
                  <a:srgbClr val="1F1F1F"/>
                </a:solidFill>
                <a:effectLst/>
                <a:latin typeface="Google Sans"/>
              </a:rPr>
              <a:t> به همراه جلسات </a:t>
            </a:r>
            <a:r>
              <a:rPr lang="fa-IR" sz="3200" b="1" i="0" dirty="0">
                <a:solidFill>
                  <a:srgbClr val="1F1F1F"/>
                </a:solidFill>
                <a:effectLst/>
                <a:latin typeface="Google Sans"/>
              </a:rPr>
              <a:t>الکترونیکی</a:t>
            </a:r>
            <a:r>
              <a:rPr lang="fa-IR" sz="3200" b="0" i="0" dirty="0">
                <a:solidFill>
                  <a:srgbClr val="1F1F1F"/>
                </a:solidFill>
                <a:effectLst/>
                <a:latin typeface="Google Sans"/>
              </a:rPr>
              <a:t> </a:t>
            </a:r>
            <a:r>
              <a:rPr lang="fa-IR" sz="3200" b="1" i="0" dirty="0">
                <a:solidFill>
                  <a:srgbClr val="1F1F1F"/>
                </a:solidFill>
                <a:effectLst/>
                <a:latin typeface="Google Sans"/>
              </a:rPr>
              <a:t>کوتاه و مکرر</a:t>
            </a:r>
            <a:r>
              <a:rPr lang="fa-IR" sz="3200" b="0" i="0" dirty="0">
                <a:solidFill>
                  <a:srgbClr val="1F1F1F"/>
                </a:solidFill>
                <a:effectLst/>
                <a:latin typeface="Google Sans"/>
              </a:rPr>
              <a:t> برای به‌روزرسانی پیشرفت تیم‌ها ضروری است.</a:t>
            </a:r>
          </a:p>
          <a:p>
            <a:pPr algn="r" rtl="1">
              <a:buFont typeface="Arial" panose="020B0604020202020204" pitchFamily="34" charset="0"/>
              <a:buChar char="•"/>
            </a:pPr>
            <a:r>
              <a:rPr lang="fa-IR" sz="3200" b="1" i="0" dirty="0">
                <a:solidFill>
                  <a:srgbClr val="1F1F1F"/>
                </a:solidFill>
                <a:effectLst/>
                <a:latin typeface="Google Sans"/>
              </a:rPr>
              <a:t>تمرکز بر ساخت و انتشار مکرر سیستم</a:t>
            </a:r>
            <a:r>
              <a:rPr lang="fa-IR" sz="320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200" b="1" i="0" dirty="0">
                <a:solidFill>
                  <a:srgbClr val="1F1F1F"/>
                </a:solidFill>
                <a:effectLst/>
                <a:latin typeface="Google Sans"/>
              </a:rPr>
              <a:t>ساخت‌های مکرر و انتشارهای منظم </a:t>
            </a:r>
            <a:r>
              <a:rPr lang="fa-IR" sz="320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س</a:t>
            </a:r>
            <a:r>
              <a:rPr lang="fa-IR" sz="2800" b="1" i="0" dirty="0">
                <a:solidFill>
                  <a:srgbClr val="1F1F1F"/>
                </a:solidFill>
                <a:effectLst/>
                <a:latin typeface="Google Sans"/>
              </a:rPr>
              <a:t>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72</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برنامه‌نویسی افراطی </a:t>
            </a:r>
            <a:r>
              <a:rPr lang="en-US" sz="3200" b="0" i="0" dirty="0">
                <a:solidFill>
                  <a:srgbClr val="1F1F1F"/>
                </a:solidFill>
                <a:effectLst/>
                <a:latin typeface="Google Sans"/>
              </a:rPr>
              <a:t>XP: </a:t>
            </a:r>
            <a:r>
              <a:rPr lang="fa-IR" sz="3200" b="0" i="0" dirty="0">
                <a:solidFill>
                  <a:srgbClr val="1F1F1F"/>
                </a:solidFill>
                <a:effectLst/>
                <a:latin typeface="Google Sans"/>
              </a:rPr>
              <a:t>یکی از نقاط قوت خاص </a:t>
            </a:r>
            <a:r>
              <a:rPr lang="en-US" sz="3200" b="0" i="0" dirty="0">
                <a:solidFill>
                  <a:srgbClr val="1F1F1F"/>
                </a:solidFill>
                <a:effectLst/>
                <a:latin typeface="Google Sans"/>
              </a:rPr>
              <a:t>XP، </a:t>
            </a:r>
            <a:r>
              <a:rPr lang="fa-IR" sz="3200" b="0" i="0" dirty="0">
                <a:solidFill>
                  <a:srgbClr val="1F1F1F"/>
                </a:solidFill>
                <a:effectLst/>
                <a:latin typeface="Google Sans"/>
              </a:rPr>
              <a:t>توسعه تست‌های خودکار قبل از ایجاد ویژگی‌های برنامه است. همه تست‌ها باید هنگام ادغام یک افزونه در سیستم، با موفقیت اجرا شوند.</a:t>
            </a:r>
          </a:p>
          <a:p>
            <a:pPr algn="r" rtl="1">
              <a:buFont typeface="Arial" panose="020B0604020202020204" pitchFamily="34" charset="0"/>
              <a:buChar char="•"/>
            </a:pPr>
            <a:r>
              <a:rPr lang="fa-IR" sz="3200" b="0" i="0" dirty="0">
                <a:solidFill>
                  <a:srgbClr val="1F1F1F"/>
                </a:solidFill>
                <a:effectLst/>
                <a:latin typeface="Google Sans"/>
              </a:rPr>
              <a:t>اسکرام: این روش چابک یک چارچوب مدیریت پروژه را ارائه می‌دهد که بر اساس "ا</a:t>
            </a:r>
            <a:r>
              <a:rPr lang="fa-IR" sz="3200" dirty="0">
                <a:solidFill>
                  <a:srgbClr val="1F1F1F"/>
                </a:solidFill>
                <a:latin typeface="Google Sans"/>
              </a:rPr>
              <a:t>سپرینت</a:t>
            </a:r>
            <a:r>
              <a:rPr lang="en-US" sz="3200" dirty="0">
                <a:solidFill>
                  <a:srgbClr val="1F1F1F"/>
                </a:solidFill>
                <a:latin typeface="Google Sans"/>
              </a:rPr>
              <a:t>”</a:t>
            </a:r>
            <a:r>
              <a:rPr lang="en-US" altLang="ja-JP" sz="3200" b="0" i="0" dirty="0">
                <a:solidFill>
                  <a:srgbClr val="1F1F1F"/>
                </a:solidFill>
                <a:effectLst/>
                <a:latin typeface="Google Sans"/>
              </a:rPr>
              <a:t>‌</a:t>
            </a:r>
            <a:r>
              <a:rPr lang="fa-IR" sz="3200" b="0" i="0" dirty="0">
                <a:solidFill>
                  <a:srgbClr val="1F1F1F"/>
                </a:solidFill>
                <a:effectLst/>
                <a:latin typeface="Google Sans"/>
              </a:rPr>
              <a:t>هایی است که دوره‌های زمانی ثابتی هستند که برای توسعه بخش‌های افزایشی یک سیستم اختصاص داده شده‌اند.</a:t>
            </a:r>
            <a:endParaRPr lang="en-US" sz="3200" b="0" i="0" dirty="0">
              <a:solidFill>
                <a:srgbClr val="1F1F1F"/>
              </a:solidFill>
              <a:effectLst/>
              <a:latin typeface="Google Sans"/>
            </a:endParaRPr>
          </a:p>
          <a:p>
            <a:pPr>
              <a:buFont typeface="Arial" panose="020B0604020202020204" pitchFamily="34" charset="0"/>
              <a:buChar char="•"/>
            </a:pPr>
            <a:r>
              <a:rPr lang="fa-IR" sz="3200" b="0" i="0" dirty="0">
                <a:solidFill>
                  <a:srgbClr val="1F1F1F"/>
                </a:solidFill>
                <a:effectLst/>
                <a:latin typeface="Google Sans"/>
              </a:rPr>
              <a:t>ارتقا پذیری روش‌های چابک برای سیستم‌های بزرگ با چالش‌هایی روبرو است. سیستم‌های بزرگ به طراحی و مستندات اولیه بیشتری نیاز دارند. با این حال، روش‌های چابک در صورت تطبیق با نیاز</a:t>
            </a:r>
            <a:endParaRPr lang="en-GB" sz="3200" dirty="0"/>
          </a:p>
          <a:p>
            <a:pPr algn="r" rtl="1">
              <a:buFont typeface="Arial" panose="020B0604020202020204" pitchFamily="34" charset="0"/>
              <a:buChar char="•"/>
            </a:pPr>
            <a:endParaRPr lang="fa-IR" sz="32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73</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666610"/>
          </a:xfrm>
          <a:prstGeom prst="rect">
            <a:avLst/>
          </a:prstGeom>
          <a:noFill/>
        </p:spPr>
        <p:txBody>
          <a:bodyPr wrap="square">
            <a:spAutoFit/>
          </a:bodyPr>
          <a:lstStyle/>
          <a:p>
            <a:pPr algn="r" rtl="1">
              <a:lnSpc>
                <a:spcPct val="110000"/>
              </a:lnSpc>
            </a:pPr>
            <a:r>
              <a:rPr lang="fa-IR" sz="3200" b="1" i="0" dirty="0">
                <a:solidFill>
                  <a:srgbClr val="1F1F1F"/>
                </a:solidFill>
                <a:effectLst/>
                <a:latin typeface="Google Sans"/>
                <a:cs typeface="B Nazanin" panose="00000400000000000000" pitchFamily="2" charset="-78"/>
              </a:rPr>
              <a:t>محدودیت های روش چابک:</a:t>
            </a:r>
            <a:endParaRPr lang="fa-IR" sz="3200" b="0" i="0" dirty="0">
              <a:solidFill>
                <a:srgbClr val="1F1F1F"/>
              </a:solidFill>
              <a:effectLst/>
              <a:latin typeface="Google Sans"/>
              <a:cs typeface="B Nazanin" panose="00000400000000000000" pitchFamily="2" charset="-78"/>
            </a:endParaRPr>
          </a:p>
          <a:p>
            <a:pPr lvl="1">
              <a:lnSpc>
                <a:spcPct val="110000"/>
              </a:lnSpc>
            </a:pPr>
            <a:r>
              <a:rPr lang="fa-IR" sz="3050" b="0" i="0" dirty="0">
                <a:solidFill>
                  <a:srgbClr val="1F1F1F"/>
                </a:solidFill>
                <a:effectLst/>
                <a:latin typeface="Google Sans"/>
                <a:cs typeface="B Nazanin" panose="00000400000000000000" pitchFamily="2" charset="-78"/>
              </a:rPr>
              <a:t>به دلیل تمرکز بر تیم های کوچک و کاملاً یکپارچه، در مقیاس بندی روش های چابک برای </a:t>
            </a:r>
            <a:r>
              <a:rPr lang="fa-IR" sz="3050" b="1" i="0" dirty="0">
                <a:solidFill>
                  <a:srgbClr val="1F1F1F"/>
                </a:solidFill>
                <a:effectLst/>
                <a:latin typeface="Google Sans"/>
                <a:cs typeface="B Nazanin" panose="00000400000000000000" pitchFamily="2" charset="-78"/>
              </a:rPr>
              <a:t>سیستم های بزرگ مشکلاتی </a:t>
            </a:r>
            <a:r>
              <a:rPr lang="fa-IR" sz="305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2255</TotalTime>
  <Words>11042</Words>
  <Application>Microsoft Office PowerPoint</Application>
  <PresentationFormat>On-screen Show (4:3)</PresentationFormat>
  <Paragraphs>889</Paragraphs>
  <Slides>73</Slides>
  <Notes>28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73</vt:i4>
      </vt:variant>
    </vt:vector>
  </HeadingPairs>
  <TitlesOfParts>
    <vt:vector size="89" baseType="lpstr">
      <vt:lpstr>-apple-system</vt:lpstr>
      <vt:lpstr>Arial</vt:lpstr>
      <vt:lpstr>B Nazanin</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توسعه‌ سیستم‌های بزرگ</vt:lpstr>
      <vt:lpstr>توسعه‌ سیستم‌های بزرگ (ادامه)</vt:lpstr>
      <vt:lpstr>Scaling out (توسعه پذیری سازمان) و scaling up  (ارتقا پذیری سامانه ) </vt:lpstr>
      <vt:lpstr>ارتقا پذیری برای سامانه‌های بزرگ</vt:lpstr>
      <vt:lpstr>توسعه پذیری برای سازمان‌های بزرگ</vt:lpstr>
      <vt:lpstr>نکات کلیدی</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Ahmad</cp:lastModifiedBy>
  <cp:revision>148</cp:revision>
  <dcterms:created xsi:type="dcterms:W3CDTF">2010-01-06T20:28:26Z</dcterms:created>
  <dcterms:modified xsi:type="dcterms:W3CDTF">2024-10-22T09:54:55Z</dcterms:modified>
</cp:coreProperties>
</file>